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193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3341A-5F3D-4425-9B16-376CF548CBDE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DD47C8-320C-4A04-9143-42CDFB7D97D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3341A-5F3D-4425-9B16-376CF548CBDE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D47C8-320C-4A04-9143-42CDFB7D97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3341A-5F3D-4425-9B16-376CF548CBDE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D47C8-320C-4A04-9143-42CDFB7D97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3341A-5F3D-4425-9B16-376CF548CBDE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D47C8-320C-4A04-9143-42CDFB7D97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3341A-5F3D-4425-9B16-376CF548CBDE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D47C8-320C-4A04-9143-42CDFB7D97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3341A-5F3D-4425-9B16-376CF548CBDE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D47C8-320C-4A04-9143-42CDFB7D97D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3341A-5F3D-4425-9B16-376CF548CBDE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D47C8-320C-4A04-9143-42CDFB7D97D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3341A-5F3D-4425-9B16-376CF548CBDE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D47C8-320C-4A04-9143-42CDFB7D97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3341A-5F3D-4425-9B16-376CF548CBDE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D47C8-320C-4A04-9143-42CDFB7D97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3341A-5F3D-4425-9B16-376CF548CBDE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D47C8-320C-4A04-9143-42CDFB7D97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3341A-5F3D-4425-9B16-376CF548CBDE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D47C8-320C-4A04-9143-42CDFB7D97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ACC3341A-5F3D-4425-9B16-376CF548CBDE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9DD47C8-320C-4A04-9143-42CDFB7D97D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0775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Career Research Assignment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en-US" sz="2800" dirty="0" smtClean="0"/>
              <a:t>Jimmy Stevens</a:t>
            </a:r>
          </a:p>
          <a:p>
            <a:pPr algn="ctr"/>
            <a:r>
              <a:rPr lang="en-US" sz="2800" dirty="0" smtClean="0"/>
              <a:t>Technology 7</a:t>
            </a:r>
          </a:p>
          <a:p>
            <a:pPr algn="ctr"/>
            <a:r>
              <a:rPr lang="en-US" sz="2800" dirty="0" smtClean="0"/>
              <a:t>Mr. Poliszuk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981200" y="19812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Architect</a:t>
            </a:r>
            <a:endParaRPr lang="en-US" sz="36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912" y="2830469"/>
            <a:ext cx="2833688" cy="2122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33750"/>
            <a:ext cx="28289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429000"/>
            <a:ext cx="30003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310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17503"/>
            <a:ext cx="7315200" cy="1154097"/>
          </a:xfrm>
        </p:spPr>
        <p:txBody>
          <a:bodyPr/>
          <a:lstStyle/>
          <a:p>
            <a:pPr algn="ctr"/>
            <a:r>
              <a:rPr lang="en-US" dirty="0" smtClean="0"/>
              <a:t>Architect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1"/>
            <a:ext cx="7315200" cy="493776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sz="2800" dirty="0" smtClean="0">
                <a:solidFill>
                  <a:schemeClr val="accent2"/>
                </a:solidFill>
              </a:rPr>
              <a:t>Job Description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/>
              <a:t>Architects plan and design houses, office buildings, and other structures.</a:t>
            </a:r>
            <a:endParaRPr lang="en-US" altLang="en-US" sz="2800" dirty="0" smtClean="0"/>
          </a:p>
          <a:p>
            <a:pPr>
              <a:lnSpc>
                <a:spcPct val="80000"/>
              </a:lnSpc>
            </a:pPr>
            <a:r>
              <a:rPr lang="en-US" altLang="en-US" sz="2800" dirty="0" smtClean="0">
                <a:solidFill>
                  <a:schemeClr val="accent2"/>
                </a:solidFill>
              </a:rPr>
              <a:t>Education Needed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/>
              <a:t>Bachelor’s degree</a:t>
            </a:r>
            <a:endParaRPr lang="en-US" altLang="en-US" sz="2800" dirty="0" smtClean="0"/>
          </a:p>
          <a:p>
            <a:pPr>
              <a:lnSpc>
                <a:spcPct val="80000"/>
              </a:lnSpc>
            </a:pPr>
            <a:r>
              <a:rPr lang="en-US" altLang="en-US" sz="2800" dirty="0" smtClean="0">
                <a:solidFill>
                  <a:schemeClr val="accent2"/>
                </a:solidFill>
              </a:rPr>
              <a:t>Pay</a:t>
            </a:r>
          </a:p>
          <a:p>
            <a:pPr lvl="1">
              <a:lnSpc>
                <a:spcPct val="80000"/>
              </a:lnSpc>
            </a:pPr>
            <a:r>
              <a:rPr lang="en-US" altLang="en-US" sz="2800" dirty="0" smtClean="0"/>
              <a:t>$73,090 per year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164" y="2590800"/>
            <a:ext cx="2618252" cy="199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165" y="4724400"/>
            <a:ext cx="2618252" cy="1826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633395"/>
            <a:ext cx="2743200" cy="1917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571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93703"/>
            <a:ext cx="7315200" cy="1154097"/>
          </a:xfrm>
        </p:spPr>
        <p:txBody>
          <a:bodyPr/>
          <a:lstStyle/>
          <a:p>
            <a:pPr algn="ctr"/>
            <a:r>
              <a:rPr lang="en-US" dirty="0" smtClean="0"/>
              <a:t>Architect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315200" cy="5181600"/>
          </a:xfrm>
        </p:spPr>
        <p:txBody>
          <a:bodyPr>
            <a:normAutofit fontScale="32500" lnSpcReduction="20000"/>
          </a:bodyPr>
          <a:lstStyle/>
          <a:p>
            <a:pPr marL="365760" indent="-256032">
              <a:lnSpc>
                <a:spcPct val="80000"/>
              </a:lnSpc>
              <a:defRPr/>
            </a:pPr>
            <a:r>
              <a:rPr lang="en-US" altLang="en-US" sz="6200" dirty="0">
                <a:solidFill>
                  <a:schemeClr val="tx2">
                    <a:lumMod val="75000"/>
                  </a:schemeClr>
                </a:solidFill>
              </a:rPr>
              <a:t>Skills </a:t>
            </a:r>
            <a:r>
              <a:rPr lang="en-US" altLang="en-US" sz="6200" dirty="0" smtClean="0">
                <a:solidFill>
                  <a:schemeClr val="tx2">
                    <a:lumMod val="75000"/>
                  </a:schemeClr>
                </a:solidFill>
              </a:rPr>
              <a:t>Needed</a:t>
            </a:r>
          </a:p>
          <a:p>
            <a:pPr lvl="1"/>
            <a:r>
              <a:rPr lang="en-US" sz="6200" dirty="0"/>
              <a:t>Analytical skills</a:t>
            </a:r>
          </a:p>
          <a:p>
            <a:pPr lvl="1"/>
            <a:r>
              <a:rPr lang="en-US" sz="6200" dirty="0"/>
              <a:t>Communication skills</a:t>
            </a:r>
          </a:p>
          <a:p>
            <a:pPr lvl="1"/>
            <a:r>
              <a:rPr lang="en-US" sz="6200" dirty="0"/>
              <a:t>Creativity</a:t>
            </a:r>
          </a:p>
          <a:p>
            <a:pPr lvl="1"/>
            <a:r>
              <a:rPr lang="en-US" sz="6200" dirty="0"/>
              <a:t>Organizational skills</a:t>
            </a:r>
          </a:p>
          <a:p>
            <a:pPr lvl="1"/>
            <a:r>
              <a:rPr lang="en-US" sz="6200" dirty="0"/>
              <a:t>Technical skills</a:t>
            </a:r>
          </a:p>
          <a:p>
            <a:pPr lvl="1"/>
            <a:r>
              <a:rPr lang="en-US" sz="6200" dirty="0"/>
              <a:t>Visualization </a:t>
            </a:r>
            <a:r>
              <a:rPr lang="en-US" sz="6200" dirty="0" smtClean="0"/>
              <a:t>skills</a:t>
            </a:r>
            <a:endParaRPr lang="en-US" altLang="en-US" sz="6200" dirty="0"/>
          </a:p>
          <a:p>
            <a:pPr marL="365760" indent="-256032">
              <a:lnSpc>
                <a:spcPct val="80000"/>
              </a:lnSpc>
              <a:defRPr/>
            </a:pPr>
            <a:r>
              <a:rPr lang="en-US" altLang="en-US" sz="6200" dirty="0">
                <a:solidFill>
                  <a:schemeClr val="tx2">
                    <a:lumMod val="75000"/>
                  </a:schemeClr>
                </a:solidFill>
              </a:rPr>
              <a:t>Work </a:t>
            </a:r>
            <a:r>
              <a:rPr lang="en-US" altLang="en-US" sz="6200" dirty="0" smtClean="0">
                <a:solidFill>
                  <a:schemeClr val="tx2">
                    <a:lumMod val="75000"/>
                  </a:schemeClr>
                </a:solidFill>
              </a:rPr>
              <a:t>Environment</a:t>
            </a:r>
          </a:p>
          <a:p>
            <a:pPr marL="640080" lvl="1" indent="-256032">
              <a:lnSpc>
                <a:spcPct val="80000"/>
              </a:lnSpc>
              <a:defRPr/>
            </a:pPr>
            <a:r>
              <a:rPr lang="en-US" altLang="en-US" sz="6200" dirty="0" smtClean="0">
                <a:latin typeface="Arial" panose="020B0604020202020204" pitchFamily="34" charset="0"/>
              </a:rPr>
              <a:t>Architects </a:t>
            </a:r>
            <a:r>
              <a:rPr lang="en-US" altLang="en-US" sz="6200" dirty="0">
                <a:latin typeface="Arial" panose="020B0604020202020204" pitchFamily="34" charset="0"/>
              </a:rPr>
              <a:t>spend </a:t>
            </a:r>
            <a:r>
              <a:rPr lang="en-US" altLang="en-US" sz="6200" dirty="0" smtClean="0">
                <a:latin typeface="Arial" panose="020B0604020202020204" pitchFamily="34" charset="0"/>
              </a:rPr>
              <a:t>a lot of their time in an office or at home on their drawings. They often meet with clients, develop reports and work with other architects and engineers. </a:t>
            </a:r>
          </a:p>
          <a:p>
            <a:pPr marL="365760" indent="-256032">
              <a:lnSpc>
                <a:spcPct val="80000"/>
              </a:lnSpc>
              <a:defRPr/>
            </a:pPr>
            <a:r>
              <a:rPr lang="en-US" altLang="en-US" sz="6200" dirty="0" smtClean="0">
                <a:solidFill>
                  <a:schemeClr val="tx2">
                    <a:lumMod val="75000"/>
                  </a:schemeClr>
                </a:solidFill>
              </a:rPr>
              <a:t>Pros/Cons</a:t>
            </a:r>
          </a:p>
          <a:p>
            <a:pPr marL="640080" lvl="1" indent="-256032">
              <a:lnSpc>
                <a:spcPct val="80000"/>
              </a:lnSpc>
              <a:defRPr/>
            </a:pPr>
            <a:r>
              <a:rPr lang="en-US" altLang="en-US" sz="6200" dirty="0" smtClean="0">
                <a:solidFill>
                  <a:schemeClr val="tx2">
                    <a:lumMod val="75000"/>
                  </a:schemeClr>
                </a:solidFill>
              </a:rPr>
              <a:t>Pros</a:t>
            </a:r>
          </a:p>
          <a:p>
            <a:pPr marL="822960" lvl="2" indent="-256032">
              <a:lnSpc>
                <a:spcPct val="80000"/>
              </a:lnSpc>
              <a:defRPr/>
            </a:pPr>
            <a:r>
              <a:rPr lang="en-US" altLang="en-US" sz="6200" dirty="0" smtClean="0"/>
              <a:t>$73,090/year</a:t>
            </a:r>
          </a:p>
          <a:p>
            <a:pPr marL="822960" lvl="2" indent="-256032">
              <a:lnSpc>
                <a:spcPct val="80000"/>
              </a:lnSpc>
              <a:defRPr/>
            </a:pPr>
            <a:r>
              <a:rPr lang="en-US" altLang="en-US" sz="6200" dirty="0" smtClean="0"/>
              <a:t>Fun to be creative</a:t>
            </a:r>
          </a:p>
          <a:p>
            <a:pPr marL="822960" lvl="2" indent="-256032">
              <a:lnSpc>
                <a:spcPct val="80000"/>
              </a:lnSpc>
              <a:defRPr/>
            </a:pPr>
            <a:r>
              <a:rPr lang="en-US" altLang="en-US" sz="6200" dirty="0" smtClean="0"/>
              <a:t>I like to design and build things</a:t>
            </a:r>
          </a:p>
          <a:p>
            <a:pPr marL="640080" lvl="1" indent="-256032">
              <a:lnSpc>
                <a:spcPct val="80000"/>
              </a:lnSpc>
              <a:defRPr/>
            </a:pPr>
            <a:r>
              <a:rPr lang="en-US" altLang="en-US" sz="6200" dirty="0" smtClean="0">
                <a:solidFill>
                  <a:schemeClr val="tx2">
                    <a:lumMod val="75000"/>
                  </a:schemeClr>
                </a:solidFill>
              </a:rPr>
              <a:t>Cons</a:t>
            </a:r>
          </a:p>
          <a:p>
            <a:pPr marL="822960" lvl="2" indent="-256032">
              <a:lnSpc>
                <a:spcPct val="80000"/>
              </a:lnSpc>
              <a:defRPr/>
            </a:pPr>
            <a:r>
              <a:rPr lang="en-US" altLang="en-US" sz="6200" dirty="0" smtClean="0"/>
              <a:t>Long work days</a:t>
            </a:r>
          </a:p>
          <a:p>
            <a:pPr marL="822960" lvl="2" indent="-256032">
              <a:lnSpc>
                <a:spcPct val="80000"/>
              </a:lnSpc>
              <a:defRPr/>
            </a:pPr>
            <a:r>
              <a:rPr lang="en-US" altLang="en-US" sz="6200" dirty="0" smtClean="0"/>
              <a:t>Difficult to find a company to work for</a:t>
            </a:r>
          </a:p>
          <a:p>
            <a:pPr marL="822960" lvl="2" indent="-256032">
              <a:lnSpc>
                <a:spcPct val="80000"/>
              </a:lnSpc>
              <a:defRPr/>
            </a:pPr>
            <a:r>
              <a:rPr lang="en-US" altLang="en-US" sz="6200" dirty="0" smtClean="0"/>
              <a:t>Can be difficult to find clients</a:t>
            </a:r>
          </a:p>
          <a:p>
            <a:pPr marL="822960" lvl="2" indent="-256032">
              <a:lnSpc>
                <a:spcPct val="80000"/>
              </a:lnSpc>
              <a:defRPr/>
            </a:pPr>
            <a:endParaRPr lang="en-US" altLang="en-US" sz="2600" dirty="0" smtClean="0"/>
          </a:p>
          <a:p>
            <a:pPr marL="822960" lvl="2" indent="-256032">
              <a:lnSpc>
                <a:spcPct val="80000"/>
              </a:lnSpc>
              <a:defRPr/>
            </a:pPr>
            <a:endParaRPr lang="en-US" altLang="en-US" sz="2600" dirty="0"/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2" y="4419600"/>
            <a:ext cx="2468666" cy="223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1524000"/>
            <a:ext cx="2468666" cy="193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17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315200" cy="115409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Architect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1"/>
            <a:ext cx="7315200" cy="4556760"/>
          </a:xfrm>
        </p:spPr>
        <p:txBody>
          <a:bodyPr/>
          <a:lstStyle/>
          <a:p>
            <a:pPr marL="365760" indent="-256032">
              <a:lnSpc>
                <a:spcPct val="80000"/>
              </a:lnSpc>
              <a:defRPr/>
            </a:pPr>
            <a:r>
              <a:rPr lang="en-US" altLang="en-US" sz="2400" dirty="0">
                <a:solidFill>
                  <a:schemeClr val="tx2">
                    <a:lumMod val="75000"/>
                  </a:schemeClr>
                </a:solidFill>
              </a:rPr>
              <a:t>College/school for </a:t>
            </a:r>
            <a:r>
              <a:rPr lang="en-US" altLang="en-US" sz="2400" dirty="0" smtClean="0">
                <a:solidFill>
                  <a:schemeClr val="tx2">
                    <a:lumMod val="75000"/>
                  </a:schemeClr>
                </a:solidFill>
              </a:rPr>
              <a:t>education</a:t>
            </a:r>
          </a:p>
          <a:p>
            <a:pPr marL="640080" lvl="1" indent="-256032">
              <a:lnSpc>
                <a:spcPct val="80000"/>
              </a:lnSpc>
              <a:defRPr/>
            </a:pPr>
            <a:r>
              <a:rPr lang="en-US" altLang="en-US" sz="2200" dirty="0" smtClean="0"/>
              <a:t>Rhode Island School of Design</a:t>
            </a:r>
            <a:endParaRPr lang="en-US" altLang="en-US" sz="2200" dirty="0"/>
          </a:p>
          <a:p>
            <a:pPr marL="365760" indent="-256032">
              <a:lnSpc>
                <a:spcPct val="80000"/>
              </a:lnSpc>
              <a:defRPr/>
            </a:pPr>
            <a:r>
              <a:rPr lang="en-US" altLang="en-US" sz="2400" dirty="0">
                <a:solidFill>
                  <a:schemeClr val="tx2">
                    <a:lumMod val="75000"/>
                  </a:schemeClr>
                </a:solidFill>
              </a:rPr>
              <a:t>Tuition </a:t>
            </a:r>
            <a:r>
              <a:rPr lang="en-US" altLang="en-US" sz="2400" dirty="0" smtClean="0">
                <a:solidFill>
                  <a:schemeClr val="tx2">
                    <a:lumMod val="75000"/>
                  </a:schemeClr>
                </a:solidFill>
              </a:rPr>
              <a:t>Cost</a:t>
            </a:r>
          </a:p>
          <a:p>
            <a:pPr marL="640080" lvl="1" indent="-256032">
              <a:lnSpc>
                <a:spcPct val="80000"/>
              </a:lnSpc>
              <a:defRPr/>
            </a:pPr>
            <a:r>
              <a:rPr lang="en-US" altLang="en-US" sz="2200" dirty="0" smtClean="0"/>
              <a:t>$44,284 per year</a:t>
            </a:r>
            <a:endParaRPr lang="en-US" altLang="en-US" sz="2200" dirty="0"/>
          </a:p>
          <a:p>
            <a:pPr marL="365760" indent="-256032">
              <a:lnSpc>
                <a:spcPct val="80000"/>
              </a:lnSpc>
              <a:defRPr/>
            </a:pPr>
            <a:r>
              <a:rPr lang="en-US" altLang="en-US" sz="2400" dirty="0" smtClean="0">
                <a:solidFill>
                  <a:schemeClr val="tx2">
                    <a:lumMod val="75000"/>
                  </a:schemeClr>
                </a:solidFill>
              </a:rPr>
              <a:t>Middle </a:t>
            </a:r>
            <a:r>
              <a:rPr lang="en-US" altLang="en-US" sz="2400" dirty="0">
                <a:solidFill>
                  <a:schemeClr val="tx2">
                    <a:lumMod val="75000"/>
                  </a:schemeClr>
                </a:solidFill>
              </a:rPr>
              <a:t>School Classes to Help Prepare </a:t>
            </a:r>
            <a:r>
              <a:rPr lang="en-US" altLang="en-US" sz="2400" dirty="0" smtClean="0">
                <a:solidFill>
                  <a:schemeClr val="tx2">
                    <a:lumMod val="75000"/>
                  </a:schemeClr>
                </a:solidFill>
              </a:rPr>
              <a:t>Me</a:t>
            </a:r>
          </a:p>
          <a:p>
            <a:pPr marL="640080" lvl="1" indent="-256032">
              <a:lnSpc>
                <a:spcPct val="80000"/>
              </a:lnSpc>
              <a:defRPr/>
            </a:pPr>
            <a:r>
              <a:rPr lang="en-US" altLang="en-US" sz="2200" dirty="0" smtClean="0"/>
              <a:t>Art</a:t>
            </a:r>
          </a:p>
          <a:p>
            <a:pPr marL="640080" lvl="1" indent="-256032">
              <a:lnSpc>
                <a:spcPct val="80000"/>
              </a:lnSpc>
              <a:defRPr/>
            </a:pPr>
            <a:r>
              <a:rPr lang="en-US" altLang="en-US" sz="2200" dirty="0" smtClean="0"/>
              <a:t>Technology</a:t>
            </a:r>
          </a:p>
          <a:p>
            <a:pPr marL="640080" lvl="1" indent="-256032">
              <a:lnSpc>
                <a:spcPct val="80000"/>
              </a:lnSpc>
              <a:defRPr/>
            </a:pPr>
            <a:r>
              <a:rPr lang="en-US" altLang="en-US" sz="2200" dirty="0" smtClean="0"/>
              <a:t>Math</a:t>
            </a:r>
          </a:p>
          <a:p>
            <a:pPr marL="640080" lvl="1" indent="-256032">
              <a:lnSpc>
                <a:spcPct val="80000"/>
              </a:lnSpc>
              <a:defRPr/>
            </a:pPr>
            <a:r>
              <a:rPr lang="en-US" altLang="en-US" sz="2200" dirty="0" smtClean="0"/>
              <a:t>Science</a:t>
            </a:r>
          </a:p>
          <a:p>
            <a:pPr marL="640080" lvl="1" indent="-256032">
              <a:lnSpc>
                <a:spcPct val="80000"/>
              </a:lnSpc>
              <a:defRPr/>
            </a:pPr>
            <a:r>
              <a:rPr lang="en-US" altLang="en-US" sz="2200" dirty="0" smtClean="0"/>
              <a:t>Reading</a:t>
            </a:r>
          </a:p>
          <a:p>
            <a:pPr marL="640080" lvl="1" indent="-256032">
              <a:lnSpc>
                <a:spcPct val="80000"/>
              </a:lnSpc>
              <a:defRPr/>
            </a:pPr>
            <a:r>
              <a:rPr lang="en-US" altLang="en-US" sz="2200" dirty="0" smtClean="0"/>
              <a:t>Social Studies</a:t>
            </a:r>
          </a:p>
          <a:p>
            <a:pPr marL="640080" lvl="1" indent="-256032">
              <a:lnSpc>
                <a:spcPct val="80000"/>
              </a:lnSpc>
              <a:defRPr/>
            </a:pPr>
            <a:endParaRPr lang="en-US" altLang="en-US" sz="2200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95400"/>
            <a:ext cx="24193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039" y="4267199"/>
            <a:ext cx="28575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782" y="42672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760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11097"/>
            <a:ext cx="7315200" cy="1154097"/>
          </a:xfrm>
        </p:spPr>
        <p:txBody>
          <a:bodyPr/>
          <a:lstStyle/>
          <a:p>
            <a:pPr algn="ctr"/>
            <a:r>
              <a:rPr lang="en-US" dirty="0" smtClean="0"/>
              <a:t>Exit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7315200" cy="518159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Which </a:t>
            </a:r>
            <a:r>
              <a:rPr lang="en-US" dirty="0" smtClean="0"/>
              <a:t>job characteristics </a:t>
            </a:r>
            <a:r>
              <a:rPr lang="en-US" dirty="0"/>
              <a:t>are most important to you when deciding on a career? </a:t>
            </a:r>
          </a:p>
          <a:p>
            <a:endParaRPr lang="en-US" dirty="0"/>
          </a:p>
          <a:p>
            <a:r>
              <a:rPr lang="en-US" dirty="0"/>
              <a:t>How many years of schooling for the following college degrees:</a:t>
            </a:r>
          </a:p>
          <a:p>
            <a:r>
              <a:rPr lang="en-US" dirty="0"/>
              <a:t>Associates (undergraduate) -</a:t>
            </a:r>
          </a:p>
          <a:p>
            <a:r>
              <a:rPr lang="en-US" dirty="0"/>
              <a:t>Bachelors (undergraduate) -</a:t>
            </a:r>
          </a:p>
          <a:p>
            <a:r>
              <a:rPr lang="en-US" dirty="0"/>
              <a:t>Masters (graduate) </a:t>
            </a:r>
            <a:r>
              <a:rPr lang="en-US" dirty="0" smtClean="0"/>
              <a:t>–</a:t>
            </a:r>
          </a:p>
          <a:p>
            <a:r>
              <a:rPr lang="en-US" dirty="0" smtClean="0"/>
              <a:t>Doctoral –</a:t>
            </a:r>
            <a:endParaRPr lang="en-US" dirty="0"/>
          </a:p>
          <a:p>
            <a:endParaRPr lang="en-US" dirty="0"/>
          </a:p>
          <a:p>
            <a:r>
              <a:rPr lang="en-US" dirty="0"/>
              <a:t>How can </a:t>
            </a:r>
            <a:r>
              <a:rPr lang="en-US" dirty="0" smtClean="0"/>
              <a:t>middle/high </a:t>
            </a:r>
            <a:r>
              <a:rPr lang="en-US" dirty="0"/>
              <a:t>school help prepare you for a career?</a:t>
            </a:r>
          </a:p>
          <a:p>
            <a:endParaRPr lang="en-US" dirty="0"/>
          </a:p>
          <a:p>
            <a:r>
              <a:rPr lang="en-US" dirty="0"/>
              <a:t>What are the top 10 skills valued by employers?</a:t>
            </a:r>
          </a:p>
          <a:p>
            <a:endParaRPr lang="en-US" dirty="0"/>
          </a:p>
          <a:p>
            <a:r>
              <a:rPr lang="en-US" dirty="0"/>
              <a:t>Which 3 skills do you feel are most important to have? Why?</a:t>
            </a:r>
          </a:p>
          <a:p>
            <a:endParaRPr lang="en-US" dirty="0"/>
          </a:p>
          <a:p>
            <a:r>
              <a:rPr lang="en-US" dirty="0"/>
              <a:t>How can you improve your skills needed for </a:t>
            </a:r>
            <a:r>
              <a:rPr lang="en-US" dirty="0" smtClean="0"/>
              <a:t>your </a:t>
            </a:r>
            <a:r>
              <a:rPr lang="en-US" dirty="0"/>
              <a:t>career?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64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17503"/>
            <a:ext cx="7315200" cy="1154097"/>
          </a:xfrm>
        </p:spPr>
        <p:txBody>
          <a:bodyPr/>
          <a:lstStyle/>
          <a:p>
            <a:pPr algn="ctr"/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46873"/>
            <a:ext cx="7315200" cy="3539527"/>
          </a:xfrm>
        </p:spPr>
        <p:txBody>
          <a:bodyPr/>
          <a:lstStyle/>
          <a:p>
            <a:r>
              <a:rPr lang="en-US" dirty="0" smtClean="0"/>
              <a:t>After researching this career, I would still like to become an architect. I would like to become an architect because I think it is fun to draw and to be creative. I think it would be fun to design houses for other people. It pays well and I would only have to go to school for four years to become an architect. I could support a family and buy my own house with the money I would make being an architect.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343400"/>
            <a:ext cx="2700457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640672"/>
            <a:ext cx="2819400" cy="180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751765"/>
            <a:ext cx="2971800" cy="172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417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7527</TotalTime>
  <Words>324</Words>
  <Application>Microsoft Office PowerPoint</Application>
  <PresentationFormat>On-screen Show (4:3)</PresentationFormat>
  <Paragraphs>62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Arial Black</vt:lpstr>
      <vt:lpstr>Wingdings</vt:lpstr>
      <vt:lpstr>Perspective</vt:lpstr>
      <vt:lpstr>Career Research Assignment </vt:lpstr>
      <vt:lpstr>Architect</vt:lpstr>
      <vt:lpstr>Architect</vt:lpstr>
      <vt:lpstr> Architect</vt:lpstr>
      <vt:lpstr>Exit Questions</vt:lpstr>
      <vt:lpstr>Conclusion</vt:lpstr>
    </vt:vector>
  </TitlesOfParts>
  <Company>Rochester City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 Research Assignment</dc:title>
  <dc:creator>Poliszuk, Stephen C</dc:creator>
  <cp:lastModifiedBy>Poliszuk, Stephen C</cp:lastModifiedBy>
  <cp:revision>27</cp:revision>
  <dcterms:created xsi:type="dcterms:W3CDTF">2015-02-26T16:41:36Z</dcterms:created>
  <dcterms:modified xsi:type="dcterms:W3CDTF">2017-11-03T12:39:56Z</dcterms:modified>
</cp:coreProperties>
</file>